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3" r:id="rId10"/>
    <p:sldId id="271" r:id="rId11"/>
    <p:sldId id="272" r:id="rId12"/>
    <p:sldId id="263" r:id="rId13"/>
    <p:sldId id="264" r:id="rId14"/>
    <p:sldId id="265" r:id="rId15"/>
    <p:sldId id="266" r:id="rId16"/>
    <p:sldId id="268" r:id="rId17"/>
    <p:sldId id="269" r:id="rId18"/>
    <p:sldId id="267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75" autoAdjust="0"/>
  </p:normalViewPr>
  <p:slideViewPr>
    <p:cSldViewPr>
      <p:cViewPr varScale="1">
        <p:scale>
          <a:sx n="91" d="100"/>
          <a:sy n="91" d="100"/>
        </p:scale>
        <p:origin x="-12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E39F-BBA2-4A9A-BD81-F21CA0AE94E0}" type="datetimeFigureOut">
              <a:rPr lang="de-DE" smtClean="0"/>
              <a:pPr/>
              <a:t>29.05.2010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42D94-C763-415E-9148-70836CC9C15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2966" cy="365125"/>
          </a:xfrm>
        </p:spPr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571504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www.energy-world.at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43834" y="6356350"/>
            <a:ext cx="104296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29.05.2010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www.energy-world.at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Wesen und Nutzen der Kinesiologie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/>
              <a:t>Monika Übel-Helbig </a:t>
            </a:r>
          </a:p>
          <a:p>
            <a:r>
              <a:rPr lang="de-DE" b="1" dirty="0" smtClean="0"/>
              <a:t>(Energy-Zentrum)</a:t>
            </a:r>
          </a:p>
          <a:p>
            <a:r>
              <a:rPr lang="de-DE" sz="2800" dirty="0" smtClean="0"/>
              <a:t>A-1090 Wien, Wilhelm </a:t>
            </a:r>
            <a:r>
              <a:rPr lang="de-DE" sz="2800" dirty="0" err="1" smtClean="0"/>
              <a:t>Exner</a:t>
            </a:r>
            <a:r>
              <a:rPr lang="de-DE" sz="2800" dirty="0" smtClean="0"/>
              <a:t> - Gasse 2/20</a:t>
            </a:r>
            <a:endParaRPr lang="de-AT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Dreieck der Gesundheit</a:t>
            </a:r>
            <a:br>
              <a:rPr lang="de-DE" dirty="0" smtClean="0"/>
            </a:br>
            <a:r>
              <a:rPr lang="de-DE" sz="2000" dirty="0" smtClean="0"/>
              <a:t> Formen der </a:t>
            </a:r>
            <a:r>
              <a:rPr lang="de-DE" sz="2000" dirty="0" err="1" smtClean="0"/>
              <a:t>Imbalance</a:t>
            </a:r>
            <a:endParaRPr lang="de-AT" dirty="0"/>
          </a:p>
        </p:txBody>
      </p:sp>
      <p:pic>
        <p:nvPicPr>
          <p:cNvPr id="6" name="Inhaltsplatzhalter 5" descr="dreieck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Dreieck der Gesundheit</a:t>
            </a:r>
            <a:br>
              <a:rPr lang="de-DE" dirty="0" smtClean="0"/>
            </a:br>
            <a:r>
              <a:rPr lang="de-DE" sz="2000" dirty="0" smtClean="0"/>
              <a:t>Wachstum </a:t>
            </a:r>
            <a:r>
              <a:rPr lang="de-DE" sz="2000" smtClean="0"/>
              <a:t>in Balance</a:t>
            </a:r>
            <a:endParaRPr lang="de-AT" dirty="0"/>
          </a:p>
        </p:txBody>
      </p:sp>
      <p:pic>
        <p:nvPicPr>
          <p:cNvPr id="6" name="Inhaltsplatzhalter 5" descr="dreieck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6034618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eine kinesiologische Balance?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3100" dirty="0" smtClean="0"/>
              <a:t> </a:t>
            </a:r>
            <a:r>
              <a:rPr lang="de-DE" sz="3100" b="1" dirty="0" smtClean="0"/>
              <a:t>Balance</a:t>
            </a:r>
          </a:p>
          <a:p>
            <a:pPr marL="400050" lvl="1" indent="0"/>
            <a:r>
              <a:rPr lang="de-DE" sz="2700" dirty="0" smtClean="0"/>
              <a:t> Gleichgewicht – Ausgeglichenheit – stabiler Zustand – Harmonie</a:t>
            </a:r>
            <a:endParaRPr lang="de-AT" sz="2700" dirty="0" smtClean="0"/>
          </a:p>
          <a:p>
            <a:r>
              <a:rPr lang="de-DE" sz="3100" b="1" dirty="0" err="1" smtClean="0"/>
              <a:t>Imbalance</a:t>
            </a:r>
            <a:r>
              <a:rPr lang="de-DE" b="1" dirty="0" smtClean="0"/>
              <a:t> </a:t>
            </a:r>
          </a:p>
          <a:p>
            <a:pPr lvl="1"/>
            <a:r>
              <a:rPr lang="de-DE" dirty="0" smtClean="0"/>
              <a:t>Ungleichgewicht – Blockade</a:t>
            </a:r>
            <a:endParaRPr lang="de-AT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Beratung für alle persönliche Anliegen 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sz="2900" dirty="0" smtClean="0"/>
              <a:t>Begleitung in schwierigen Lebensphasen</a:t>
            </a:r>
            <a:endParaRPr lang="de-AT" sz="2900" dirty="0" smtClean="0"/>
          </a:p>
          <a:p>
            <a:pPr lvl="1">
              <a:buFont typeface="Wingdings" pitchFamily="2" charset="2"/>
              <a:buChar char="Ø"/>
            </a:pPr>
            <a:r>
              <a:rPr lang="de-DE" sz="2900" dirty="0" smtClean="0"/>
              <a:t>Hilfestellung bei emotionalen Belastungen und körperlichen Beschwerden</a:t>
            </a:r>
            <a:endParaRPr lang="de-AT" sz="2900" dirty="0" smtClean="0"/>
          </a:p>
          <a:p>
            <a:pPr lvl="1">
              <a:buFont typeface="Wingdings" pitchFamily="2" charset="2"/>
              <a:buChar char="Ø"/>
            </a:pPr>
            <a:r>
              <a:rPr lang="en-GB" sz="2900" dirty="0" smtClean="0"/>
              <a:t>Balance </a:t>
            </a:r>
            <a:r>
              <a:rPr lang="en-GB" sz="2900" dirty="0" err="1" smtClean="0"/>
              <a:t>bei</a:t>
            </a:r>
            <a:r>
              <a:rPr lang="en-GB" sz="2900" dirty="0" smtClean="0"/>
              <a:t> Stress und Burn Out Symptom</a:t>
            </a:r>
            <a:endParaRPr lang="de-AT" sz="2900" dirty="0" smtClean="0"/>
          </a:p>
          <a:p>
            <a:pPr lvl="1">
              <a:buFont typeface="Wingdings" pitchFamily="2" charset="2"/>
              <a:buChar char="Ø"/>
            </a:pPr>
            <a:r>
              <a:rPr lang="de-DE" sz="2900" dirty="0" smtClean="0"/>
              <a:t>Aufspüren von Blockaden</a:t>
            </a:r>
            <a:endParaRPr lang="de-AT" sz="2900" dirty="0" smtClean="0"/>
          </a:p>
          <a:p>
            <a:pPr lvl="1">
              <a:buFont typeface="Wingdings" pitchFamily="2" charset="2"/>
              <a:buChar char="Ø"/>
            </a:pPr>
            <a:r>
              <a:rPr lang="de-DE" sz="2900" dirty="0" smtClean="0"/>
              <a:t>der Klient steht im Mittelpunkt</a:t>
            </a:r>
            <a:endParaRPr lang="de-AT" sz="2900" dirty="0" smtClean="0"/>
          </a:p>
          <a:p>
            <a:pPr lvl="1">
              <a:buFont typeface="Wingdings" pitchFamily="2" charset="2"/>
              <a:buChar char="Ø"/>
            </a:pPr>
            <a:r>
              <a:rPr lang="de-DE" sz="2900" dirty="0" smtClean="0"/>
              <a:t>Thema / Veränderungswunsch abklären</a:t>
            </a:r>
            <a:endParaRPr lang="de-AT" sz="2900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Werkzeug in der Balance ist der Muskeltest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Muskeltest:</a:t>
            </a:r>
            <a:endParaRPr lang="de-AT" dirty="0" smtClean="0"/>
          </a:p>
          <a:p>
            <a:pPr lvl="1"/>
            <a:r>
              <a:rPr lang="de-DE" dirty="0" smtClean="0"/>
              <a:t>Herstellung der Testbereitschaft (eichen)</a:t>
            </a:r>
            <a:endParaRPr lang="de-AT" dirty="0" smtClean="0"/>
          </a:p>
          <a:p>
            <a:pPr lvl="1"/>
            <a:r>
              <a:rPr lang="de-DE" dirty="0" smtClean="0"/>
              <a:t>Muskeltest </a:t>
            </a:r>
            <a:r>
              <a:rPr lang="de-DE" dirty="0" err="1" smtClean="0"/>
              <a:t>normotoner</a:t>
            </a:r>
            <a:r>
              <a:rPr lang="de-DE" dirty="0" smtClean="0"/>
              <a:t> Muskel </a:t>
            </a:r>
            <a:endParaRPr lang="de-AT" dirty="0" smtClean="0"/>
          </a:p>
          <a:p>
            <a:pPr lvl="1"/>
            <a:r>
              <a:rPr lang="de-DE" dirty="0" smtClean="0"/>
              <a:t>Kontraindikation abklären</a:t>
            </a:r>
            <a:endParaRPr lang="de-AT" dirty="0" smtClean="0"/>
          </a:p>
          <a:p>
            <a:pPr lvl="1"/>
            <a:r>
              <a:rPr lang="de-DE" dirty="0" smtClean="0"/>
              <a:t>Ziel – Kontext klar bestimmen</a:t>
            </a:r>
            <a:endParaRPr lang="de-AT" dirty="0" smtClean="0"/>
          </a:p>
          <a:p>
            <a:pPr lvl="1"/>
            <a:r>
              <a:rPr lang="de-DE" dirty="0" smtClean="0"/>
              <a:t>Prioritäten finden</a:t>
            </a:r>
            <a:endParaRPr lang="de-AT" dirty="0" smtClean="0"/>
          </a:p>
          <a:p>
            <a:pPr lvl="1"/>
            <a:r>
              <a:rPr lang="de-DE" dirty="0" smtClean="0"/>
              <a:t>optimalen Lösungsweg finden/testen</a:t>
            </a:r>
            <a:endParaRPr lang="de-AT" dirty="0"/>
          </a:p>
        </p:txBody>
      </p:sp>
      <p:pic>
        <p:nvPicPr>
          <p:cNvPr id="4" name="Grafik 3" descr="CIMG410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000760" y="2643182"/>
            <a:ext cx="2928958" cy="2196719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Nutzen einer Kinesiologie Balance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Erleichtert den Lernprozess für die Herausforderungen im Leben bzw. die Anforderungen, die an uns im Alltag gestellt werden.</a:t>
            </a:r>
            <a:endParaRPr lang="de-AT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de-AT" dirty="0" smtClean="0"/>
          </a:p>
          <a:p>
            <a:pPr lvl="1"/>
            <a:r>
              <a:rPr lang="de-DE" dirty="0" smtClean="0"/>
              <a:t>Verbesserung oder Wiederherstellung</a:t>
            </a:r>
            <a:endParaRPr lang="de-AT" dirty="0" smtClean="0"/>
          </a:p>
          <a:p>
            <a:pPr lvl="1"/>
            <a:r>
              <a:rPr lang="de-DE" dirty="0" smtClean="0"/>
              <a:t>des emotionellen Gleichgewichts</a:t>
            </a:r>
            <a:endParaRPr lang="de-AT" dirty="0" smtClean="0"/>
          </a:p>
          <a:p>
            <a:pPr lvl="1"/>
            <a:r>
              <a:rPr lang="de-DE" dirty="0" smtClean="0"/>
              <a:t>der energetischen Balance</a:t>
            </a:r>
            <a:endParaRPr lang="de-AT" dirty="0" smtClean="0"/>
          </a:p>
          <a:p>
            <a:pPr lvl="1"/>
            <a:r>
              <a:rPr lang="de-DE" dirty="0" smtClean="0"/>
              <a:t>des allgemeinen Wohlbefindens</a:t>
            </a:r>
            <a:endParaRPr lang="de-AT" dirty="0" smtClean="0"/>
          </a:p>
          <a:p>
            <a:pPr lvl="1"/>
            <a:r>
              <a:rPr lang="de-DE" dirty="0" smtClean="0"/>
              <a:t>der Erhöhung der Lebensqualität</a:t>
            </a:r>
            <a:endParaRPr lang="de-AT" dirty="0" smtClean="0"/>
          </a:p>
          <a:p>
            <a:pPr lvl="1"/>
            <a:r>
              <a:rPr lang="de-DE" dirty="0" smtClean="0"/>
              <a:t>der allgemeinen Stabilität</a:t>
            </a:r>
            <a:endParaRPr lang="de-AT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de-AT" dirty="0" smtClean="0"/>
          </a:p>
          <a:p>
            <a:pPr lvl="1"/>
            <a:r>
              <a:rPr lang="de-DE" dirty="0" smtClean="0"/>
              <a:t>Freisetzen der eigenen Fähigkeiten und Ressourcen der Gesundheitsschulung (</a:t>
            </a:r>
            <a:r>
              <a:rPr lang="de-DE" dirty="0" err="1" smtClean="0"/>
              <a:t>edukativer</a:t>
            </a:r>
            <a:r>
              <a:rPr lang="de-DE" dirty="0" smtClean="0"/>
              <a:t> Prozess)</a:t>
            </a:r>
            <a:endParaRPr lang="de-AT" dirty="0" smtClean="0"/>
          </a:p>
          <a:p>
            <a:pPr>
              <a:buNone/>
            </a:pP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Professioneller, seriöser  Kinesiologe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Qualitätssicherung</a:t>
            </a:r>
            <a:endParaRPr lang="de-AT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de-AT" dirty="0" smtClean="0"/>
          </a:p>
          <a:p>
            <a:pPr lvl="1"/>
            <a:r>
              <a:rPr lang="de-DE" dirty="0" smtClean="0"/>
              <a:t>ausführliches Klientengespräch (Anamneseerhebung)</a:t>
            </a:r>
            <a:endParaRPr lang="de-AT" dirty="0" smtClean="0"/>
          </a:p>
          <a:p>
            <a:pPr lvl="1"/>
            <a:r>
              <a:rPr lang="de-DE" dirty="0" smtClean="0"/>
              <a:t>professionell geführtes Beratungsgespräch</a:t>
            </a:r>
            <a:endParaRPr lang="de-AT" dirty="0" smtClean="0"/>
          </a:p>
          <a:p>
            <a:pPr lvl="1"/>
            <a:r>
              <a:rPr lang="de-DE" dirty="0" smtClean="0"/>
              <a:t>Ambiente und geschützte Atmosphäre</a:t>
            </a:r>
            <a:endParaRPr lang="de-AT" dirty="0" smtClean="0"/>
          </a:p>
          <a:p>
            <a:pPr lvl="1"/>
            <a:r>
              <a:rPr lang="de-DE" dirty="0" smtClean="0"/>
              <a:t>Qualitätsnachweis ersichtlich (ÖBK)</a:t>
            </a:r>
            <a:endParaRPr lang="de-AT" dirty="0" smtClean="0"/>
          </a:p>
          <a:p>
            <a:pPr lvl="1"/>
            <a:r>
              <a:rPr lang="de-DE" dirty="0" smtClean="0"/>
              <a:t>Erklärung der Arbeitsweise und Methoden</a:t>
            </a:r>
            <a:endParaRPr lang="de-AT" dirty="0" smtClean="0"/>
          </a:p>
          <a:p>
            <a:pPr lvl="1"/>
            <a:r>
              <a:rPr lang="de-DE" dirty="0" smtClean="0"/>
              <a:t>Transparenz, Neutralität</a:t>
            </a:r>
            <a:endParaRPr lang="de-AT" dirty="0" smtClean="0"/>
          </a:p>
          <a:p>
            <a:pPr lvl="1"/>
            <a:r>
              <a:rPr lang="de-DE" dirty="0" smtClean="0"/>
              <a:t>Aufklärung und Unterschrift  (</a:t>
            </a:r>
            <a:r>
              <a:rPr lang="de-DE" dirty="0" err="1" smtClean="0"/>
              <a:t>Humanenergethiker</a:t>
            </a:r>
            <a:r>
              <a:rPr lang="de-DE" dirty="0" smtClean="0"/>
              <a:t>)</a:t>
            </a:r>
            <a:endParaRPr lang="de-AT" dirty="0" smtClean="0"/>
          </a:p>
          <a:p>
            <a:pPr lvl="1"/>
            <a:r>
              <a:rPr lang="de-DE" dirty="0" smtClean="0"/>
              <a:t>kundenfreundliche Termine</a:t>
            </a:r>
            <a:endParaRPr lang="de-AT" dirty="0" smtClean="0"/>
          </a:p>
          <a:p>
            <a:pPr lvl="1"/>
            <a:r>
              <a:rPr lang="de-DE" dirty="0" smtClean="0"/>
              <a:t>Erfahrungsschatz</a:t>
            </a:r>
            <a:endParaRPr lang="de-AT" dirty="0" smtClean="0"/>
          </a:p>
          <a:p>
            <a:pPr lvl="1"/>
            <a:r>
              <a:rPr lang="de-DE" dirty="0" smtClean="0"/>
              <a:t>regelmäßige Weiterbildung</a:t>
            </a:r>
            <a:endParaRPr lang="de-AT" dirty="0" smtClean="0"/>
          </a:p>
          <a:p>
            <a:pPr lvl="1"/>
            <a:r>
              <a:rPr lang="de-DE" dirty="0" smtClean="0"/>
              <a:t>Selbsterfahrung und persönliche Entwicklung des Anwenders</a:t>
            </a:r>
            <a:endParaRPr lang="de-AT" dirty="0" smtClean="0"/>
          </a:p>
          <a:p>
            <a:pPr lvl="1"/>
            <a:r>
              <a:rPr lang="de-DE" dirty="0" smtClean="0"/>
              <a:t>Themen des Kunden/Klienten achten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5" name="Grafik 4" descr="bal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643182"/>
            <a:ext cx="2357454" cy="2357454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Qualität und Zertifizierung 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07259" cy="45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Energy</a:t>
            </a:r>
            <a:r>
              <a:rPr lang="de-AT" dirty="0" smtClean="0"/>
              <a:t> - Zentrum</a:t>
            </a:r>
            <a:endParaRPr lang="de-A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97" y="1500174"/>
            <a:ext cx="76998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Gesund und leistungsfähig mit KINESIOLOGIE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Kinesiologie ist:</a:t>
            </a:r>
          </a:p>
          <a:p>
            <a:pPr>
              <a:buNone/>
            </a:pPr>
            <a:endParaRPr lang="de-DE" dirty="0" smtClean="0"/>
          </a:p>
          <a:p>
            <a:pPr lvl="1"/>
            <a:r>
              <a:rPr lang="de-DE" dirty="0" smtClean="0"/>
              <a:t>komplementär nicht alternativ</a:t>
            </a:r>
            <a:endParaRPr lang="de-AT" dirty="0" smtClean="0"/>
          </a:p>
          <a:p>
            <a:pPr lvl="1"/>
            <a:r>
              <a:rPr lang="de-DE" dirty="0" smtClean="0"/>
              <a:t>mit fast jedem heute gelehrten Verfahren</a:t>
            </a:r>
            <a:endParaRPr lang="de-AT" dirty="0" smtClean="0"/>
          </a:p>
          <a:p>
            <a:pPr lvl="1"/>
            <a:r>
              <a:rPr lang="de-DE" dirty="0" smtClean="0"/>
              <a:t>nicht allumfassend , Grenzen</a:t>
            </a:r>
          </a:p>
          <a:p>
            <a:pPr lvl="1"/>
            <a:r>
              <a:rPr lang="de-DE" dirty="0" smtClean="0"/>
              <a:t>Kinesiologe nicht Therapeut sondern Begleiter im </a:t>
            </a:r>
            <a:r>
              <a:rPr lang="de-DE" dirty="0" err="1" smtClean="0"/>
              <a:t>edukativen</a:t>
            </a:r>
            <a:r>
              <a:rPr lang="de-DE" dirty="0" smtClean="0"/>
              <a:t> Prozess</a:t>
            </a:r>
            <a:endParaRPr lang="de-AT" dirty="0" smtClean="0"/>
          </a:p>
          <a:p>
            <a:pPr lvl="1"/>
            <a:endParaRPr lang="de-AT" dirty="0" smtClean="0"/>
          </a:p>
          <a:p>
            <a:pPr>
              <a:buNone/>
            </a:pP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Einmal am Tag…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Nimm einmal am Tag dein Herz in die Hand.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Streichle es zärtlich und innig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und danke dafür,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dass du mit deinem Herzen fühlen und lieben kannst.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Nimm einmal am Tag deine Seele in die Hand.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Berühre sie ehrfürchtig und sanft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und danke dafür,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dass du unendlich kostbar bist.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Nimm einmal am Tag dein Leben in die Hand.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Leg es als Geschenk in beide Hände 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und danke dafür,</a:t>
            </a:r>
          </a:p>
          <a:p>
            <a:pPr>
              <a:buNone/>
            </a:pPr>
            <a:r>
              <a:rPr lang="de-AT" sz="1900" dirty="0" smtClean="0">
                <a:latin typeface="Courier New" pitchFamily="49" charset="0"/>
                <a:cs typeface="Courier New" pitchFamily="49" charset="0"/>
              </a:rPr>
              <a:t>dass du begleitet und gesegnet bist......</a:t>
            </a:r>
            <a:endParaRPr lang="de-AT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AT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algn="r">
              <a:buNone/>
            </a:pPr>
            <a:r>
              <a:rPr lang="de-AT" sz="1500" dirty="0" smtClean="0">
                <a:latin typeface="Courier New" pitchFamily="49" charset="0"/>
                <a:cs typeface="Courier New" pitchFamily="49" charset="0"/>
              </a:rPr>
              <a:t>Berta Maria Major</a:t>
            </a:r>
          </a:p>
          <a:p>
            <a:pPr algn="r">
              <a:buNone/>
            </a:pPr>
            <a:r>
              <a:rPr lang="de-AT" sz="1500" dirty="0" smtClean="0">
                <a:latin typeface="Courier New" pitchFamily="49" charset="0"/>
                <a:cs typeface="Courier New" pitchFamily="49" charset="0"/>
              </a:rPr>
              <a:t>KH </a:t>
            </a:r>
            <a:r>
              <a:rPr lang="de-AT" sz="1500" dirty="0" err="1" smtClean="0">
                <a:latin typeface="Courier New" pitchFamily="49" charset="0"/>
                <a:cs typeface="Courier New" pitchFamily="49" charset="0"/>
              </a:rPr>
              <a:t>G.H</a:t>
            </a:r>
            <a:r>
              <a:rPr lang="de-AT" sz="1500" dirty="0" smtClean="0">
                <a:latin typeface="Courier New" pitchFamily="49" charset="0"/>
                <a:cs typeface="Courier New" pitchFamily="49" charset="0"/>
              </a:rPr>
              <a:t>, Mai 2010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Grundlagen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Was ist Kinesiologie?  </a:t>
            </a:r>
            <a:endParaRPr lang="de-AT" dirty="0" smtClean="0"/>
          </a:p>
          <a:p>
            <a:pPr lvl="1"/>
            <a:r>
              <a:rPr lang="de-DE" dirty="0" smtClean="0"/>
              <a:t>Begriff: Lehre der Bewegung   </a:t>
            </a:r>
            <a:r>
              <a:rPr lang="de-DE" dirty="0" err="1" smtClean="0"/>
              <a:t>kinesis</a:t>
            </a:r>
            <a:r>
              <a:rPr lang="de-DE" dirty="0" smtClean="0"/>
              <a:t>=Bewegung, </a:t>
            </a:r>
            <a:r>
              <a:rPr lang="de-DE" dirty="0" err="1" smtClean="0"/>
              <a:t>logos</a:t>
            </a:r>
            <a:r>
              <a:rPr lang="de-DE" dirty="0" smtClean="0"/>
              <a:t>=Wort, Lehre (Griechisch)</a:t>
            </a:r>
            <a:endParaRPr lang="de-AT" dirty="0" smtClean="0"/>
          </a:p>
          <a:p>
            <a:pPr lvl="1"/>
            <a:r>
              <a:rPr lang="de-DE" dirty="0" smtClean="0"/>
              <a:t>körpereigene Feedback-Methode</a:t>
            </a:r>
            <a:endParaRPr lang="de-AT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de-AT" dirty="0" smtClean="0"/>
          </a:p>
          <a:p>
            <a:r>
              <a:rPr lang="de-DE" dirty="0" smtClean="0"/>
              <a:t>Entstehung der heutigen Kinesiologie</a:t>
            </a:r>
            <a:endParaRPr lang="de-AT" dirty="0" smtClean="0"/>
          </a:p>
          <a:p>
            <a:pPr lvl="1"/>
            <a:r>
              <a:rPr lang="de-DE" dirty="0" smtClean="0"/>
              <a:t>University </a:t>
            </a:r>
            <a:r>
              <a:rPr lang="de-DE" dirty="0" err="1" smtClean="0"/>
              <a:t>Kinesiology</a:t>
            </a:r>
            <a:r>
              <a:rPr lang="de-DE" dirty="0" smtClean="0"/>
              <a:t>  - USA, Kanada, Australien</a:t>
            </a:r>
            <a:endParaRPr lang="de-AT" dirty="0" smtClean="0"/>
          </a:p>
          <a:p>
            <a:pPr lvl="1"/>
            <a:r>
              <a:rPr lang="en-GB" dirty="0" smtClean="0"/>
              <a:t>Applied Kinesiology – Dr. Georg </a:t>
            </a:r>
            <a:r>
              <a:rPr lang="en-GB" dirty="0" err="1" smtClean="0"/>
              <a:t>Goodheart</a:t>
            </a:r>
            <a:r>
              <a:rPr lang="en-GB" dirty="0" smtClean="0"/>
              <a:t> 1964</a:t>
            </a:r>
            <a:endParaRPr lang="de-AT" dirty="0" smtClean="0"/>
          </a:p>
          <a:p>
            <a:pPr lvl="1"/>
            <a:r>
              <a:rPr lang="en-GB" dirty="0" err="1" smtClean="0"/>
              <a:t>Behavioral</a:t>
            </a:r>
            <a:r>
              <a:rPr lang="en-GB" dirty="0" smtClean="0"/>
              <a:t> Kinesiology – Dr. John Diamond</a:t>
            </a:r>
            <a:endParaRPr lang="de-AT" dirty="0" smtClean="0"/>
          </a:p>
          <a:p>
            <a:pPr lvl="1"/>
            <a:r>
              <a:rPr lang="en-GB" dirty="0" smtClean="0"/>
              <a:t>Clinical Kinesiology – Dr. Alan </a:t>
            </a:r>
            <a:r>
              <a:rPr lang="en-GB" dirty="0" err="1" smtClean="0"/>
              <a:t>Beardall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Der Muskeltest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Das gemeinsame Werkzeug aller Kinesiologiemethoden ist der Muskeltest</a:t>
            </a:r>
            <a:endParaRPr lang="de-AT" b="1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de-AT" dirty="0" smtClean="0"/>
          </a:p>
          <a:p>
            <a:r>
              <a:rPr lang="de-DE" dirty="0" err="1" smtClean="0"/>
              <a:t>Goodheart</a:t>
            </a:r>
            <a:r>
              <a:rPr lang="de-DE" dirty="0" smtClean="0"/>
              <a:t>: funktionelle Medizin – Synthese- einzelne Muskelfunktionen – TCM</a:t>
            </a:r>
            <a:endParaRPr lang="de-AT" dirty="0" smtClean="0"/>
          </a:p>
          <a:p>
            <a:pPr lvl="1"/>
            <a:r>
              <a:rPr lang="de-DE" dirty="0" smtClean="0"/>
              <a:t>Meridiane</a:t>
            </a:r>
            <a:endParaRPr lang="de-AT" dirty="0" smtClean="0"/>
          </a:p>
          <a:p>
            <a:pPr lvl="1"/>
            <a:r>
              <a:rPr lang="de-DE" dirty="0" smtClean="0"/>
              <a:t>Reflexzonen</a:t>
            </a:r>
            <a:endParaRPr lang="de-AT" dirty="0" smtClean="0"/>
          </a:p>
          <a:p>
            <a:pPr lvl="1"/>
            <a:r>
              <a:rPr lang="de-DE" dirty="0" smtClean="0"/>
              <a:t>Nahrungsmittel</a:t>
            </a:r>
            <a:endParaRPr lang="de-AT" dirty="0" smtClean="0"/>
          </a:p>
          <a:p>
            <a:pPr lvl="1"/>
            <a:r>
              <a:rPr lang="de-DE" dirty="0" smtClean="0"/>
              <a:t>Emotionen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verschiedene Betrachtungsmodelle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lvl="0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Dr. John F. </a:t>
            </a:r>
            <a:r>
              <a:rPr lang="en-GB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Thie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Touch for Health </a:t>
            </a:r>
            <a:endParaRPr lang="de-AT" dirty="0" smtClean="0"/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Muskel – Meridian – Verbindung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Alarmpunkte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Reflexzonen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praktische und theoretische Basisausbildung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pic>
        <p:nvPicPr>
          <p:cNvPr id="7" name="Grafik 6" descr="John_F_Th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851672"/>
            <a:ext cx="1975104" cy="32918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verschiedene Betrachtungsmodelle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Dr. Paul E. Dennison: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Educational Kinesiology &amp; Brain Gym®</a:t>
            </a:r>
            <a:endParaRPr lang="de-AT" b="1" u="sng" dirty="0" smtClean="0"/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 err="1" smtClean="0"/>
              <a:t>pädagogischer</a:t>
            </a:r>
            <a:r>
              <a:rPr lang="en-GB" dirty="0" smtClean="0"/>
              <a:t> </a:t>
            </a:r>
            <a:r>
              <a:rPr lang="en-GB" dirty="0" err="1" smtClean="0"/>
              <a:t>Ansatz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Gehirnintegration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Dimensionen der Intelligenz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Grundfunktionen im Lernprozess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pic>
        <p:nvPicPr>
          <p:cNvPr id="8" name="Grafik 7" descr="Dennis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643182"/>
            <a:ext cx="2960050" cy="22619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verschiedene Betrachtungsmodelle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Gordon Stokes, Daniel Whiteside und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Candace</a:t>
            </a:r>
            <a:r>
              <a:rPr lang="de-A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A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Callaway</a:t>
            </a:r>
            <a:r>
              <a:rPr lang="de-A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Three in one Concepts / One Brain</a:t>
            </a:r>
            <a:endParaRPr lang="de-AT" dirty="0" smtClean="0"/>
          </a:p>
          <a:p>
            <a:pPr>
              <a:buNone/>
            </a:pPr>
            <a:r>
              <a:rPr lang="en-GB" dirty="0" smtClean="0"/>
              <a:t> 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Emotionaler </a:t>
            </a:r>
            <a:r>
              <a:rPr lang="de-DE" dirty="0" err="1" smtClean="0"/>
              <a:t>Stessabbau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Verhaltensbarometer</a:t>
            </a:r>
            <a:endParaRPr lang="de-AT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Konzept zur positiven Veränderung durch Auflösen negativer Emotionen 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Dreieck der Gesundheit</a:t>
            </a:r>
            <a:br>
              <a:rPr lang="de-DE" dirty="0" smtClean="0"/>
            </a:br>
            <a:r>
              <a:rPr lang="de-DE" sz="2000" dirty="0" smtClean="0"/>
              <a:t>Wesen und Nutzen einer "Kinesiologischen Balance"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  <p:pic>
        <p:nvPicPr>
          <p:cNvPr id="9" name="Inhaltsplatzhalter 8" descr="dreieck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00200"/>
            <a:ext cx="6034618" cy="4525963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Dreieck der Gesundheit</a:t>
            </a:r>
            <a:br>
              <a:rPr lang="de-DE" dirty="0" smtClean="0"/>
            </a:br>
            <a:r>
              <a:rPr lang="de-DE" sz="2000" dirty="0" smtClean="0"/>
              <a:t>Formen der </a:t>
            </a:r>
            <a:r>
              <a:rPr lang="de-DE" sz="2000" dirty="0" err="1" smtClean="0"/>
              <a:t>Imbalance</a:t>
            </a:r>
            <a:endParaRPr lang="de-AT" dirty="0"/>
          </a:p>
        </p:txBody>
      </p:sp>
      <p:pic>
        <p:nvPicPr>
          <p:cNvPr id="6" name="Inhaltsplatzhalter 5" descr="dreieck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9282" y="1600200"/>
            <a:ext cx="6034618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Dreieck der Gesundheit</a:t>
            </a:r>
            <a:br>
              <a:rPr lang="de-DE" dirty="0" smtClean="0"/>
            </a:br>
            <a:r>
              <a:rPr lang="de-DE" sz="2000" dirty="0" smtClean="0"/>
              <a:t> Formen der </a:t>
            </a:r>
            <a:r>
              <a:rPr lang="de-DE" sz="2000" dirty="0" err="1" smtClean="0"/>
              <a:t>Imbalance</a:t>
            </a:r>
            <a:endParaRPr lang="de-AT" dirty="0"/>
          </a:p>
        </p:txBody>
      </p:sp>
      <p:pic>
        <p:nvPicPr>
          <p:cNvPr id="6" name="Inhaltsplatzhalter 5" descr="dreieck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092" y="1600200"/>
            <a:ext cx="6034618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www.energy-world.at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 - &amp;quot;Wesen und Nutzen der Kinesiologie&amp;quot;&quot;/&gt;&lt;property id=&quot;20307&quot; value=&quot;256&quot;/&gt;&lt;/object&gt;&lt;object type=&quot;3&quot; unique_id=&quot;10005&quot;&gt;&lt;property id=&quot;20148&quot; value=&quot;5&quot;/&gt;&lt;property id=&quot;20300&quot; value=&quot;Folie 2 - &amp;quot;Grundlagen&amp;quot;&quot;/&gt;&lt;property id=&quot;20307&quot; value=&quot;257&quot;/&gt;&lt;/object&gt;&lt;object type=&quot;3&quot; unique_id=&quot;10022&quot;&gt;&lt;property id=&quot;20148&quot; value=&quot;5&quot;/&gt;&lt;property id=&quot;20300&quot; value=&quot;Folie 3 - &amp;quot;Der Muskeltest&amp;quot;&quot;/&gt;&lt;property id=&quot;20307&quot; value=&quot;258&quot;/&gt;&lt;/object&gt;&lt;object type=&quot;3&quot; unique_id=&quot;10098&quot;&gt;&lt;property id=&quot;20148&quot; value=&quot;5&quot;/&gt;&lt;property id=&quot;20300&quot; value=&quot;Folie 4 - &amp;quot;verschiedene Betrachtungsmodelle&amp;quot;&quot;/&gt;&lt;property id=&quot;20307&quot; value=&quot;259&quot;/&gt;&lt;/object&gt;&lt;object type=&quot;3&quot; unique_id=&quot;10117&quot;&gt;&lt;property id=&quot;20148&quot; value=&quot;5&quot;/&gt;&lt;property id=&quot;20300&quot; value=&quot;Folie 5 - &amp;quot;verschiedene Betrachtungsmodelle&amp;quot;&quot;/&gt;&lt;property id=&quot;20307&quot; value=&quot;260&quot;/&gt;&lt;/object&gt;&lt;object type=&quot;3&quot; unique_id=&quot;10167&quot;&gt;&lt;property id=&quot;20148&quot; value=&quot;5&quot;/&gt;&lt;property id=&quot;20300&quot; value=&quot;Folie 6 - &amp;quot;verschiedene Betrachtungsmodelle&amp;quot;&quot;/&gt;&lt;property id=&quot;20307&quot; value=&quot;261&quot;/&gt;&lt;/object&gt;&lt;object type=&quot;3&quot; unique_id=&quot;10264&quot;&gt;&lt;property id=&quot;20148&quot; value=&quot;5&quot;/&gt;&lt;property id=&quot;20300&quot; value=&quot;Folie 7 - &amp;quot;Dreieck der Gesundheit&amp;#x0D;&amp;#x0A;Wesen und Nutzen einer &amp;quot;Kinesiologischen Balance&amp;quot;&amp;quot;&quot;/&gt;&lt;property id=&quot;20307&quot; value=&quot;262&quot;/&gt;&lt;/object&gt;&lt;object type=&quot;3&quot; unique_id=&quot;10265&quot;&gt;&lt;property id=&quot;20148&quot; value=&quot;5&quot;/&gt;&lt;property id=&quot;20300&quot; value=&quot;Folie 12 - &amp;quot;Was ist eine kinesiologische Balance?&amp;quot;&quot;/&gt;&lt;property id=&quot;20307&quot; value=&quot;263&quot;/&gt;&lt;/object&gt;&lt;object type=&quot;3&quot; unique_id=&quot;10376&quot;&gt;&lt;property id=&quot;20148&quot; value=&quot;5&quot;/&gt;&lt;property id=&quot;20300&quot; value=&quot;Folie 13 - &amp;quot;Das Werkzeug in der Balance ist der Muskeltest&amp;quot;&quot;/&gt;&lt;property id=&quot;20307&quot; value=&quot;264&quot;/&gt;&lt;/object&gt;&lt;object type=&quot;3&quot; unique_id=&quot;10432&quot;&gt;&lt;property id=&quot;20148&quot; value=&quot;5&quot;/&gt;&lt;property id=&quot;20300&quot; value=&quot;Folie 14 - &amp;quot;Nutzen einer Kinesiologie Balance&amp;quot;&quot;/&gt;&lt;property id=&quot;20307&quot; value=&quot;265&quot;/&gt;&lt;/object&gt;&lt;object type=&quot;3&quot; unique_id=&quot;10433&quot;&gt;&lt;property id=&quot;20148&quot; value=&quot;5&quot;/&gt;&lt;property id=&quot;20300&quot; value=&quot;Folie 15 - &amp;quot;Professioneller, seriöser  Kinesiologe&amp;quot;&quot;/&gt;&lt;property id=&quot;20307&quot; value=&quot;266&quot;/&gt;&lt;/object&gt;&lt;object type=&quot;3&quot; unique_id=&quot;10434&quot;&gt;&lt;property id=&quot;20148&quot; value=&quot;5&quot;/&gt;&lt;property id=&quot;20300&quot; value=&quot;Folie 18 - &amp;quot;Gesund und leistungsfähig mit KINESIOLOGIE&amp;quot;&quot;/&gt;&lt;property id=&quot;20307&quot; value=&quot;267&quot;/&gt;&lt;/object&gt;&lt;object type=&quot;3&quot; unique_id=&quot;10673&quot;&gt;&lt;property id=&quot;20148&quot; value=&quot;5&quot;/&gt;&lt;property id=&quot;20300&quot; value=&quot;Folie 16 - &amp;quot;Qualität und Zertifizierung &amp;quot;&quot;/&gt;&lt;property id=&quot;20307&quot; value=&quot;268&quot;/&gt;&lt;/object&gt;&lt;object type=&quot;3&quot; unique_id=&quot;10719&quot;&gt;&lt;property id=&quot;20148&quot; value=&quot;5&quot;/&gt;&lt;property id=&quot;20300&quot; value=&quot;Folie 17 - &amp;quot;Energy - Zentrum&amp;quot;&quot;/&gt;&lt;property id=&quot;20307&quot; value=&quot;269&quot;/&gt;&lt;/object&gt;&lt;object type=&quot;3&quot; unique_id=&quot;10784&quot;&gt;&lt;property id=&quot;20148&quot; value=&quot;5&quot;/&gt;&lt;property id=&quot;20300&quot; value=&quot;Folie 8 - &amp;quot;Dreieck der Gesundheit&amp;#x0D;&amp;#x0A;Formen der Imbalance&amp;quot;&quot;/&gt;&lt;property id=&quot;20307&quot; value=&quot;270&quot;/&gt;&lt;/object&gt;&lt;object type=&quot;3&quot; unique_id=&quot;10785&quot;&gt;&lt;property id=&quot;20148&quot; value=&quot;5&quot;/&gt;&lt;property id=&quot;20300&quot; value=&quot;Folie 9 - &amp;quot;Dreieck der Gesundheit&amp;#x0D;&amp;#x0A; Formen der Imbalance&amp;quot;&quot;/&gt;&lt;property id=&quot;20307&quot; value=&quot;273&quot;/&gt;&lt;/object&gt;&lt;object type=&quot;3&quot; unique_id=&quot;10786&quot;&gt;&lt;property id=&quot;20148&quot; value=&quot;5&quot;/&gt;&lt;property id=&quot;20300&quot; value=&quot;Folie 10 - &amp;quot;Dreieck der Gesundheit&amp;#x0D;&amp;#x0A; Formen der Imbalance&amp;quot;&quot;/&gt;&lt;property id=&quot;20307&quot; value=&quot;271&quot;/&gt;&lt;/object&gt;&lt;object type=&quot;3&quot; unique_id=&quot;10787&quot;&gt;&lt;property id=&quot;20148&quot; value=&quot;5&quot;/&gt;&lt;property id=&quot;20300&quot; value=&quot;Folie 11 - &amp;quot;Dreieck der Gesundheit&amp;#x0D;&amp;#x0A;Wachstum in Balance&amp;quot;&quot;/&gt;&lt;property id=&quot;20307&quot; value=&quot;272&quot;/&gt;&lt;/object&gt;&lt;object type=&quot;3&quot; unique_id=&quot;10948&quot;&gt;&lt;property id=&quot;20148&quot; value=&quot;5&quot;/&gt;&lt;property id=&quot;20300&quot; value=&quot;Folie 19 - &amp;quot;Einmal am Tag…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arissa-Desig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Bildschirmpräsentation (4:3)</PresentationFormat>
  <Paragraphs>181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Wesen und Nutzen der Kinesiologie</vt:lpstr>
      <vt:lpstr>Grundlagen</vt:lpstr>
      <vt:lpstr>Der Muskeltest</vt:lpstr>
      <vt:lpstr>verschiedene Betrachtungsmodelle</vt:lpstr>
      <vt:lpstr>verschiedene Betrachtungsmodelle</vt:lpstr>
      <vt:lpstr>verschiedene Betrachtungsmodelle</vt:lpstr>
      <vt:lpstr>Dreieck der Gesundheit Wesen und Nutzen einer "Kinesiologischen Balance"</vt:lpstr>
      <vt:lpstr>Dreieck der Gesundheit Formen der Imbalance</vt:lpstr>
      <vt:lpstr>Dreieck der Gesundheit  Formen der Imbalance</vt:lpstr>
      <vt:lpstr>Dreieck der Gesundheit  Formen der Imbalance</vt:lpstr>
      <vt:lpstr>Dreieck der Gesundheit Wachstum in Balance</vt:lpstr>
      <vt:lpstr>Was ist eine kinesiologische Balance?</vt:lpstr>
      <vt:lpstr>Das Werkzeug in der Balance ist der Muskeltest</vt:lpstr>
      <vt:lpstr>Nutzen einer Kinesiologie Balance</vt:lpstr>
      <vt:lpstr>Professioneller, seriöser  Kinesiologe</vt:lpstr>
      <vt:lpstr>Qualität und Zertifizierung </vt:lpstr>
      <vt:lpstr>Energy - Zentrum</vt:lpstr>
      <vt:lpstr>Gesund und leistungsfähig mit KINESIOLOGIE</vt:lpstr>
      <vt:lpstr>Einmal am Tag…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Wesen und Nutzen der Kinesiologie</dc:title>
  <cp:lastModifiedBy>Bernhard Knaus</cp:lastModifiedBy>
  <cp:revision>62</cp:revision>
  <dcterms:modified xsi:type="dcterms:W3CDTF">2010-05-29T04:27:34Z</dcterms:modified>
</cp:coreProperties>
</file>